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4" r:id="rId14"/>
    <p:sldId id="275" r:id="rId15"/>
    <p:sldId id="273" r:id="rId16"/>
  </p:sldIdLst>
  <p:sldSz cx="9906000" cy="6858000" type="A4"/>
  <p:notesSz cx="6858000" cy="9144000"/>
  <p:embeddedFontLst>
    <p:embeddedFont>
      <p:font typeface="Oswald SemiBold" panose="020B0604020202020204" charset="-52"/>
      <p:regular r:id="rId18"/>
      <p:bold r:id="rId19"/>
    </p:embeddedFont>
    <p:embeddedFont>
      <p:font typeface="Oswald" panose="020B0604020202020204" charset="-52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E3DE5256-8D7C-4C3B-98FA-622F323BD038}">
  <a:tblStyle styleId="{E3DE5256-8D7C-4C3B-98FA-622F323BD03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014" y="-72"/>
      </p:cViewPr>
      <p:guideLst>
        <p:guide orient="horz" pos="1620"/>
        <p:guide orient="horz" pos="2160"/>
        <p:guide pos="288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234255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7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c07ea2af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c07ea2af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bdf2809e1f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bdf2809e1f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bdf2809e1f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bdf2809e1f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bf88fa199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bf88fa199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be69a6a572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be69a6a572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be69a6a572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be69a6a572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bd9c9f3909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bd9c9f3909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bd9c9f3909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bd9c9f3909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fcd60c964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fcd60c964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fcd60c9649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fcd60c9649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bd9c9f3909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bd9c9f3909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bd9c9f3909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bd9c9f3909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bd9c9f3909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bd9c9f3909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bd9c9f3909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bd9c9f3909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bd9c9f390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bd9c9f390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37684" y="992767"/>
            <a:ext cx="9230650" cy="2736800"/>
          </a:xfrm>
          <a:prstGeom prst="rect">
            <a:avLst/>
          </a:prstGeom>
        </p:spPr>
        <p:txBody>
          <a:bodyPr spcFirstLastPara="1" wrap="square" lIns="107260" tIns="107260" rIns="107260" bIns="10726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37676" y="3778834"/>
            <a:ext cx="9230650" cy="10568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3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37676" y="2867800"/>
            <a:ext cx="9230650" cy="11224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37676" y="593366"/>
            <a:ext cx="9230650" cy="763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37676" y="1536633"/>
            <a:ext cx="9230650" cy="45552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>
            <a:lvl1pPr marL="536387" lvl="0" indent="-402291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072775" lvl="1" indent="-37249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609162" lvl="2" indent="-372491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145550" lvl="3" indent="-372491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681937" lvl="4" indent="-37249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218325" lvl="5" indent="-372491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754711" lvl="6" indent="-372491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291098" lvl="7" indent="-37249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827486" lvl="8" indent="-372491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37676" y="593366"/>
            <a:ext cx="9230650" cy="763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37675" y="740800"/>
            <a:ext cx="3042000" cy="1007600"/>
          </a:xfrm>
          <a:prstGeom prst="rect">
            <a:avLst/>
          </a:prstGeom>
        </p:spPr>
        <p:txBody>
          <a:bodyPr spcFirstLastPara="1" wrap="square" lIns="107260" tIns="107260" rIns="107260" bIns="10726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37675" y="1852801"/>
            <a:ext cx="3042000" cy="42392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>
            <a:lvl1pPr marL="536387" lvl="0" indent="-357591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/>
            </a:lvl1pPr>
            <a:lvl2pPr marL="1072775" lvl="1" indent="-35759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400"/>
            </a:lvl2pPr>
            <a:lvl3pPr marL="1609162" lvl="2" indent="-35759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400"/>
            </a:lvl3pPr>
            <a:lvl4pPr marL="2145550" lvl="3" indent="-357591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/>
            </a:lvl4pPr>
            <a:lvl5pPr marL="2681937" lvl="4" indent="-35759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400"/>
            </a:lvl5pPr>
            <a:lvl6pPr marL="3218325" lvl="5" indent="-35759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400"/>
            </a:lvl6pPr>
            <a:lvl7pPr marL="3754711" lvl="6" indent="-357591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400"/>
            </a:lvl7pPr>
            <a:lvl8pPr marL="4291098" lvl="7" indent="-357591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400"/>
            </a:lvl8pPr>
            <a:lvl9pPr marL="4827486" lvl="8" indent="-357591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1104" y="600200"/>
            <a:ext cx="6898450" cy="54544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57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953000" y="-166"/>
            <a:ext cx="4953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07260" tIns="107260" rIns="107260" bIns="10726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87625" y="1644234"/>
            <a:ext cx="4382300" cy="1976400"/>
          </a:xfrm>
          <a:prstGeom prst="rect">
            <a:avLst/>
          </a:prstGeom>
        </p:spPr>
        <p:txBody>
          <a:bodyPr spcFirstLastPara="1" wrap="square" lIns="107260" tIns="107260" rIns="107260" bIns="10726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87625" y="3737434"/>
            <a:ext cx="4382300" cy="16468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5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351125" y="965433"/>
            <a:ext cx="4156750" cy="4926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marL="536387" lvl="0" indent="-402291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072775" lvl="1" indent="-37249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609162" lvl="2" indent="-372491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145550" lvl="3" indent="-372491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681937" lvl="4" indent="-37249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218325" lvl="5" indent="-372491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754711" lvl="6" indent="-372491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291098" lvl="7" indent="-37249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827486" lvl="8" indent="-372491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37676" y="1474834"/>
            <a:ext cx="9230650" cy="2618000"/>
          </a:xfrm>
          <a:prstGeom prst="rect">
            <a:avLst/>
          </a:prstGeom>
        </p:spPr>
        <p:txBody>
          <a:bodyPr spcFirstLastPara="1" wrap="square" lIns="107260" tIns="107260" rIns="107260" bIns="10726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4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37676" y="4202967"/>
            <a:ext cx="9230650" cy="17344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>
            <a:lvl1pPr marL="536387" lvl="0" indent="-402291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072775" lvl="1" indent="-372491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609162" lvl="2" indent="-372491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145550" lvl="3" indent="-372491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681937" lvl="4" indent="-372491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218325" lvl="5" indent="-372491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754711" lvl="6" indent="-372491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291098" lvl="7" indent="-372491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827486" lvl="8" indent="-372491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37676" y="593366"/>
            <a:ext cx="923065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37676" y="1536633"/>
            <a:ext cx="923065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425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ctr" anchorCtr="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7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37676" y="616267"/>
            <a:ext cx="9230650" cy="763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algn="ctr">
              <a:buSzPts val="990"/>
            </a:pPr>
            <a:r>
              <a:rPr lang="ru" sz="3500" i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КЛЮЧОВІ </a:t>
            </a:r>
            <a:r>
              <a:rPr lang="ru" sz="3500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МОМЕНТИ</a:t>
            </a:r>
            <a:r>
              <a:rPr lang="ru" sz="3800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sz="3800" i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37676" y="1379867"/>
            <a:ext cx="9230650" cy="47564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 fontScale="92500"/>
          </a:bodyPr>
          <a:lstStyle/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ru" sz="33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МЕТОДИЧНИХ РЕКОМЕНДАЦІЙ НАЗК</a:t>
            </a:r>
            <a:endParaRPr sz="33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ru" sz="33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(НАЦІОНАЛЬНЕ АГЕНТСТВО ЗАПОБІГАННЯ КОРУПЦІЇ)  </a:t>
            </a:r>
            <a:endParaRPr sz="33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ru" sz="33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від 12.01.2024 року</a:t>
            </a:r>
            <a:endParaRPr sz="33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ctr">
              <a:buClr>
                <a:schemeClr val="dk1"/>
              </a:buClr>
              <a:buSzPts val="1100"/>
              <a:buNone/>
            </a:pPr>
            <a:r>
              <a:rPr lang="ru" sz="33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щодо застосування окремих положень Закону </a:t>
            </a:r>
            <a:r>
              <a:rPr lang="ru" sz="3300" b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України «</a:t>
            </a:r>
            <a:r>
              <a:rPr lang="ru" sz="33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Про запобігання корупції» стосовно </a:t>
            </a:r>
            <a:r>
              <a:rPr lang="uk-UA" sz="3300" b="1" dirty="0" smtClean="0">
                <a:solidFill>
                  <a:schemeClr val="tx1"/>
                </a:solidFill>
                <a:latin typeface="Oswald"/>
                <a:ea typeface="Oswald"/>
                <a:cs typeface="Oswald"/>
                <a:sym typeface="Oswald"/>
              </a:rPr>
              <a:t>попередження та врегулювання конфлікту інтересів, дотримання обмежень щодо недопущення корупції</a:t>
            </a:r>
            <a:r>
              <a:rPr lang="ru-RU" sz="3300" b="1" dirty="0" smtClean="0">
                <a:solidFill>
                  <a:schemeClr val="tx1"/>
                </a:solidFill>
                <a:latin typeface="Oswald"/>
                <a:ea typeface="Oswald"/>
                <a:cs typeface="Oswald"/>
                <a:sym typeface="Oswald"/>
              </a:rPr>
              <a:t>.</a:t>
            </a:r>
            <a:endParaRPr sz="2200" dirty="0">
              <a:solidFill>
                <a:schemeClr val="tx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</a:t>
            </a:fld>
            <a:endParaRPr lang="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>
            <a:spLocks noGrp="1"/>
          </p:cNvSpPr>
          <p:nvPr>
            <p:ph type="title"/>
          </p:nvPr>
        </p:nvSpPr>
        <p:spPr>
          <a:xfrm>
            <a:off x="116675" y="136000"/>
            <a:ext cx="6448000" cy="541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>
              <a:buSzPts val="990"/>
            </a:pPr>
            <a:r>
              <a:rPr lang="ru" sz="2000" b="1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В особи є сумніви щодо наявності конфлікту інтересів</a:t>
            </a:r>
            <a:endParaRPr sz="2000" b="1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19" name="Google Shape;119;p22"/>
          <p:cNvSpPr txBox="1">
            <a:spLocks noGrp="1"/>
          </p:cNvSpPr>
          <p:nvPr>
            <p:ph type="body" idx="1"/>
          </p:nvPr>
        </p:nvSpPr>
        <p:spPr>
          <a:xfrm>
            <a:off x="283778" y="677600"/>
            <a:ext cx="4162097" cy="4603848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" sz="19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Якщо особа має сумнів щодо наявності в неї конфлікту інтересів, вона також має право звернутися за роз’ясненням до Національного агентства в порядку ч. 5 ст. 28 Закону. Рекомендована форма відповідного звернення розміщена в додатку 4 до Методичних рекомендацій </a:t>
            </a:r>
            <a:r>
              <a:rPr lang="ru" sz="1900" b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(буде </a:t>
            </a:r>
            <a:r>
              <a:rPr lang="ru" sz="19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прецедент- буде консультація).</a:t>
            </a:r>
            <a:endParaRPr sz="19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lnSpc>
                <a:spcPct val="100000"/>
              </a:lnSpc>
              <a:spcBef>
                <a:spcPts val="1408"/>
              </a:spcBef>
              <a:buNone/>
            </a:pPr>
            <a:r>
              <a:rPr lang="ru" sz="19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       В рекомендаціях прописана інформація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, </a:t>
            </a:r>
            <a:r>
              <a:rPr lang="ru" sz="1900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яка </a:t>
            </a:r>
            <a:r>
              <a:rPr lang="ru" sz="1900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необхідна 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для надання роз’яснення щодо наявності / відсутності конфлікту </a:t>
            </a:r>
            <a:r>
              <a:rPr lang="ru" sz="19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інтересів. Уповноважена особа готова допомогти в написанні звернення</a:t>
            </a:r>
            <a:r>
              <a:rPr lang="ru" sz="19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.</a:t>
            </a:r>
            <a:endParaRPr lang="ru" sz="1900" dirty="0" smtClean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20" name="Google Shape;12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4704" y="560134"/>
            <a:ext cx="5083584" cy="487897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2"/>
          <p:cNvSpPr txBox="1"/>
          <p:nvPr/>
        </p:nvSpPr>
        <p:spPr>
          <a:xfrm>
            <a:off x="283779" y="5439104"/>
            <a:ext cx="9324509" cy="111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algn="just"/>
            <a:r>
              <a:rPr lang="ru" sz="1900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Звернення особи до Національного агентства для отримання такого роз’яснення має передувати вчиненню нею дій, прийняттю рішень в ситуації, у якій у неї існує сумнів щодо наявності конфлікту інтересів.</a:t>
            </a:r>
            <a:endParaRPr sz="1900" i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10</a:t>
            </a:fld>
            <a:endParaRPr lang="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>
            <a:spLocks noGrp="1"/>
          </p:cNvSpPr>
          <p:nvPr>
            <p:ph type="title"/>
          </p:nvPr>
        </p:nvSpPr>
        <p:spPr>
          <a:xfrm>
            <a:off x="151938" y="119833"/>
            <a:ext cx="9230650" cy="5660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>
              <a:buSzPts val="891"/>
            </a:pPr>
            <a:r>
              <a:rPr lang="ru" sz="2000" b="1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5. ЗОВНІШНЄ ВРЕГУЛЮВАННЯ КОНФЛІКТУ ІНТЕРЕСІВ</a:t>
            </a:r>
            <a:endParaRPr sz="2000" b="1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27" name="Google Shape;127;p23"/>
          <p:cNvSpPr txBox="1">
            <a:spLocks noGrp="1"/>
          </p:cNvSpPr>
          <p:nvPr>
            <p:ph type="body" idx="1"/>
          </p:nvPr>
        </p:nvSpPr>
        <p:spPr>
          <a:xfrm>
            <a:off x="151938" y="604166"/>
            <a:ext cx="9599200" cy="59924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" sz="1900" b="1" i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1900" b="1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Заходи зовнішнього врегулювання конфлікту інтересів:</a:t>
            </a:r>
            <a:endParaRPr sz="1900" b="1" i="1" dirty="0">
              <a:solidFill>
                <a:schemeClr val="dk1"/>
              </a:solidFill>
              <a:highlight>
                <a:srgbClr val="FF9900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1) усунення особи від виконання завдання, вчинення дій, прийняття рішення чи участі в його прийнятті в умовах реального чи потенційного конфлікту інтересів;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2) обмеження доступу особи до певної інформації;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3) перегляд обсягу службових повноважень особи;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4) застосування зовнішнього контролю за виконанням особою відповідного завдання, вчиненням нею певних дій чи прийняттям рішень;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5) переведення особи на іншу посаду;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Clr>
                <a:schemeClr val="dk1"/>
              </a:buClr>
              <a:buSzPts val="1100"/>
              <a:buNone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6) звільнення </a:t>
            </a:r>
            <a:r>
              <a:rPr lang="ru" sz="19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особи.</a:t>
            </a:r>
            <a:endParaRPr lang="ru" sz="1900" i="1" dirty="0" smtClean="0">
              <a:solidFill>
                <a:schemeClr val="accen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buNone/>
            </a:pPr>
            <a:endParaRPr lang="ru" sz="1900" i="1" dirty="0" smtClean="0">
              <a:solidFill>
                <a:schemeClr val="accent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buNone/>
            </a:pPr>
            <a:r>
              <a:rPr lang="ru" sz="1900" b="1" i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Кожен </a:t>
            </a:r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із заходів врегулювання конфлікту інтересів має свою специфіку, адже обирається залежно від низки таких </a:t>
            </a:r>
            <a:r>
              <a:rPr lang="ru" sz="1900" b="1" i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умов:  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вид</a:t>
            </a:r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конфлікту інтересів (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потенційний або реальний</a:t>
            </a:r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);  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тривалість</a:t>
            </a:r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конфлікту інтересів (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постійний або тимчасовий</a:t>
            </a:r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); 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суб’єкт прийняття рішення </a:t>
            </a:r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про його застосування (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безпосередній керівник та/або ректор університету</a:t>
            </a:r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);  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наявність (відсутність) альтернативних заходів врегулювання; наявність (відсутність) згоди особи на застосування заходу (щодо переведення);  можливість залучення до прийняття рішень інших працівників (щодо усунення від виконання завдання).</a:t>
            </a:r>
            <a:endParaRPr sz="1900" b="1" i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11</a:t>
            </a:fld>
            <a:endParaRPr lang="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 txBox="1"/>
          <p:nvPr/>
        </p:nvSpPr>
        <p:spPr>
          <a:xfrm>
            <a:off x="362608" y="299545"/>
            <a:ext cx="9033640" cy="6211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algn="just"/>
            <a:r>
              <a:rPr lang="ru" sz="2000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                ! </a:t>
            </a:r>
            <a:r>
              <a:rPr lang="ru" sz="20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Будь-який захід врегулювання конфлікту інтересів застосовується виключно до особи, у якої виникає конфлікт інтересів (зазвичай такою особою є керівник). Такі заходи не можуть застосовуватися до </a:t>
            </a:r>
            <a:r>
              <a:rPr lang="ru" sz="2000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підпорядкованих </a:t>
            </a:r>
            <a:r>
              <a:rPr lang="ru" sz="20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осіб.</a:t>
            </a:r>
            <a:endParaRPr sz="2000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r>
              <a:rPr lang="ru" sz="2000" dirty="0" smtClean="0">
                <a:solidFill>
                  <a:srgbClr val="1155CC"/>
                </a:solidFill>
                <a:latin typeface="Oswald"/>
                <a:ea typeface="Oswald"/>
                <a:cs typeface="Oswald"/>
                <a:sym typeface="Oswald"/>
              </a:rPr>
              <a:t>	Наприклад</a:t>
            </a:r>
            <a:r>
              <a:rPr lang="ru" sz="2000" dirty="0">
                <a:solidFill>
                  <a:srgbClr val="1155CC"/>
                </a:solidFill>
                <a:latin typeface="Oswald"/>
                <a:ea typeface="Oswald"/>
                <a:cs typeface="Oswald"/>
                <a:sym typeface="Oswald"/>
              </a:rPr>
              <a:t>, у підпорядкуванні директора коледжу на посаді економіста працює його дружина. Для врегулювання конфлікту інтересів вирішено застосувати такий захід, як звільнення з посади. Оскільки конфлікт інтересів наявний саме у директора, а не його дружини, то звільненню з посади буде підлягати директор.</a:t>
            </a:r>
            <a:endParaRPr sz="2000" dirty="0">
              <a:solidFill>
                <a:srgbClr val="1155CC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endParaRPr lang="ru" sz="2000" dirty="0" smtClean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endParaRPr lang="ru" sz="20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r>
              <a:rPr lang="ru" sz="20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            </a:t>
            </a:r>
            <a:r>
              <a:rPr lang="ru" sz="2000" b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У </a:t>
            </a:r>
            <a:r>
              <a:rPr lang="ru" sz="2000" b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випадку, коли конфлікт інтересів виникає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в особи, уповноваженої на виконання функцій держави та місцевого самоврядування </a:t>
            </a:r>
            <a:r>
              <a:rPr lang="ru" sz="2000" b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(ректор університету) 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(п. 2 ч. 1 ст. 3 Закону</a:t>
            </a:r>
            <a:r>
              <a:rPr lang="ru" sz="20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), 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у зв’язку з підпорядкуванням їй близької особи (абз. 4 ч. 1 ст. 1 Закону), </a:t>
            </a:r>
            <a:r>
              <a:rPr lang="ru" sz="2000" b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при прийнятті рішення щодо обрання </a:t>
            </a:r>
            <a:r>
              <a:rPr lang="ru" sz="2000" b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способу </a:t>
            </a:r>
            <a:r>
              <a:rPr lang="ru" sz="2000" b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врегулювання конфлікту інтересів враховуються вимоги ст. 27 Закону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. </a:t>
            </a:r>
            <a:r>
              <a:rPr lang="ru" sz="2000" b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Алгоритм дій </a:t>
            </a:r>
            <a:r>
              <a:rPr lang="ru" sz="2000" dirty="0">
                <a:solidFill>
                  <a:schemeClr val="tx1"/>
                </a:solidFill>
                <a:latin typeface="Oswald"/>
                <a:ea typeface="Oswald"/>
                <a:cs typeface="Oswald"/>
                <a:sym typeface="Oswald"/>
              </a:rPr>
              <a:t>особи, в якої конфлікт інтересів виник за наведених обставин, а також її керівника (чи іншої особи, яка зобов’язана врегулювати конфлікт інтересів)</a:t>
            </a:r>
            <a:r>
              <a:rPr lang="ru" sz="2000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 </a:t>
            </a:r>
            <a:r>
              <a:rPr lang="ru" sz="2000" b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викладено в розділі 12 Методичних рекомендацій</a:t>
            </a:r>
            <a:r>
              <a:rPr lang="ru" sz="20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.</a:t>
            </a:r>
            <a:endParaRPr sz="20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12</a:t>
            </a:fld>
            <a:endParaRPr lang="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1"/>
          <p:cNvSpPr txBox="1">
            <a:spLocks noGrp="1"/>
          </p:cNvSpPr>
          <p:nvPr>
            <p:ph type="title"/>
          </p:nvPr>
        </p:nvSpPr>
        <p:spPr>
          <a:xfrm>
            <a:off x="199009" y="168833"/>
            <a:ext cx="9369425" cy="5660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r>
              <a:rPr lang="ru" sz="2000" b="1" dirty="0" smtClean="0">
                <a:latin typeface="Oswald"/>
                <a:ea typeface="Oswald"/>
                <a:cs typeface="Oswald"/>
                <a:sym typeface="Oswald"/>
              </a:rPr>
              <a:t>6. </a:t>
            </a:r>
            <a:r>
              <a:rPr lang="ru" sz="2000" b="1" dirty="0">
                <a:latin typeface="Oswald"/>
                <a:ea typeface="Oswald"/>
                <a:cs typeface="Oswald"/>
                <a:sym typeface="Oswald"/>
              </a:rPr>
              <a:t>Конфлікт інтересів у діяльності осіб під час роботи в колегіальних органах </a:t>
            </a:r>
            <a:r>
              <a:rPr lang="ru" sz="2000" b="1" u="sng" dirty="0">
                <a:solidFill>
                  <a:srgbClr val="980000"/>
                </a:solidFill>
                <a:latin typeface="Oswald"/>
                <a:ea typeface="Oswald"/>
                <a:cs typeface="Oswald"/>
                <a:sym typeface="Oswald"/>
              </a:rPr>
              <a:t>доповнено</a:t>
            </a:r>
            <a:endParaRPr sz="2000" b="1" u="sng" dirty="0">
              <a:solidFill>
                <a:srgbClr val="98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76" name="Google Shape;176;p31"/>
          <p:cNvSpPr txBox="1">
            <a:spLocks noGrp="1"/>
          </p:cNvSpPr>
          <p:nvPr>
            <p:ph type="body" idx="1"/>
          </p:nvPr>
        </p:nvSpPr>
        <p:spPr>
          <a:xfrm>
            <a:off x="242584" y="911814"/>
            <a:ext cx="9453209" cy="5662407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/>
          <a:p>
            <a:pPr marL="0" indent="0" algn="just">
              <a:lnSpc>
                <a:spcPct val="95000"/>
              </a:lnSpc>
              <a:buNone/>
            </a:pPr>
            <a:r>
              <a:rPr lang="ru" sz="1900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           У разі виникнення реального чи потенційного конфлікту інтересів </a:t>
            </a:r>
            <a:r>
              <a:rPr lang="ru" sz="1900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в </a:t>
            </a:r>
            <a:r>
              <a:rPr lang="ru" sz="1900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особи, яка входить до складу колегіального органу, вона не має право брати участі у прийнятті рішення цим органом, тобто:</a:t>
            </a:r>
          </a:p>
          <a:p>
            <a:pPr marL="0" indent="0" algn="just">
              <a:lnSpc>
                <a:spcPct val="95000"/>
              </a:lnSpc>
              <a:buNone/>
            </a:pPr>
            <a:endParaRPr sz="1900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lnSpc>
                <a:spcPct val="95000"/>
              </a:lnSpc>
              <a:buNone/>
            </a:pPr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● </a:t>
            </a:r>
            <a:r>
              <a:rPr lang="ru" sz="19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заборона </a:t>
            </a:r>
            <a:r>
              <a:rPr lang="ru" sz="19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особі </a:t>
            </a:r>
            <a:r>
              <a:rPr lang="ru" sz="19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 брати </a:t>
            </a:r>
            <a:r>
              <a:rPr lang="ru" sz="19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участь у підготовці документів для прийняття рішення колегіальним органом із відповідного питання;</a:t>
            </a:r>
            <a:endParaRPr sz="19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lnSpc>
                <a:spcPct val="95000"/>
              </a:lnSpc>
              <a:buNone/>
            </a:pPr>
            <a:r>
              <a:rPr lang="ru" sz="19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● неможливість враховувати особу під час визначення кількості членів, необхідних для правомочності розгляду колегіальним органом відповідного питання;</a:t>
            </a:r>
            <a:endParaRPr sz="19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lnSpc>
                <a:spcPct val="95000"/>
              </a:lnSpc>
              <a:buNone/>
            </a:pPr>
            <a:r>
              <a:rPr lang="ru" sz="19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● </a:t>
            </a:r>
            <a:r>
              <a:rPr lang="ru" sz="19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заборона </a:t>
            </a:r>
            <a:r>
              <a:rPr lang="ru" sz="19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на участь особи в розгляді (обговоренні) такого питання;</a:t>
            </a:r>
            <a:endParaRPr sz="19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lnSpc>
                <a:spcPct val="95000"/>
              </a:lnSpc>
              <a:buNone/>
            </a:pPr>
            <a:r>
              <a:rPr lang="ru" sz="19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● </a:t>
            </a:r>
            <a:r>
              <a:rPr lang="ru" sz="19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заборона </a:t>
            </a:r>
            <a:r>
              <a:rPr lang="ru" sz="19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на участь особи в прийнятті рішення колегіальним органом (голосуванні) з такого питання.</a:t>
            </a:r>
            <a:endParaRPr sz="19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lnSpc>
                <a:spcPct val="95000"/>
              </a:lnSpc>
              <a:buNone/>
            </a:pPr>
            <a:endParaRPr lang="ru" sz="1900" b="1" dirty="0" smtClean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 algn="just">
              <a:lnSpc>
                <a:spcPct val="95000"/>
              </a:lnSpc>
              <a:buNone/>
            </a:pPr>
            <a:r>
              <a:rPr lang="ru" sz="1900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          </a:t>
            </a:r>
            <a:r>
              <a:rPr lang="uk-UA" sz="1900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! Особа, яка перебуває в колегіальному органі, зобов’язана повідомляти не пізніше наступного робочого дня з моменту, коли дізналася чи повинна була дізнатися про наявність у неї реального чи потенційного конфлікту інтересів, колегіальний орган, під час виконання повноважень у якому виник конфлікт інтересів (п. 2 ч. 1 ст. 28 Закону).</a:t>
            </a:r>
          </a:p>
          <a:p>
            <a:pPr marL="0" indent="0" algn="just">
              <a:lnSpc>
                <a:spcPct val="95000"/>
              </a:lnSpc>
              <a:buNone/>
            </a:pPr>
            <a:r>
              <a:rPr lang="uk-UA" sz="1900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          Коли особа дізнається про конфлікт інтересів безпосередньо перед голосуванням за те чи інше питання, вирішення якого і зумовлює такий конфлікт інтересів, вона невідкладно повідомляє про це колегіальний орган і не бере надалі участі в голосуванні.</a:t>
            </a:r>
          </a:p>
          <a:p>
            <a:pPr marL="0" indent="0" algn="just">
              <a:lnSpc>
                <a:spcPct val="95000"/>
              </a:lnSpc>
              <a:buNone/>
            </a:pPr>
            <a:endParaRPr lang="ru" sz="1900" dirty="0">
              <a:solidFill>
                <a:srgbClr val="1155CC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13</a:t>
            </a:fld>
            <a:endParaRPr lang="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2"/>
          <p:cNvSpPr txBox="1">
            <a:spLocks noGrp="1"/>
          </p:cNvSpPr>
          <p:nvPr>
            <p:ph type="body" idx="1"/>
          </p:nvPr>
        </p:nvSpPr>
        <p:spPr>
          <a:xfrm>
            <a:off x="297327" y="583324"/>
            <a:ext cx="9446125" cy="5517931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marL="0" indent="536387" algn="just">
              <a:buClr>
                <a:schemeClr val="dk1"/>
              </a:buClr>
              <a:buSzPts val="1100"/>
              <a:buNone/>
            </a:pPr>
            <a:r>
              <a:rPr lang="ru" sz="2000" dirty="0" smtClean="0">
                <a:solidFill>
                  <a:schemeClr val="tx1"/>
                </a:solidFill>
                <a:latin typeface="Oswald"/>
                <a:ea typeface="Oswald"/>
                <a:cs typeface="Oswald"/>
                <a:sym typeface="Oswald"/>
              </a:rPr>
              <a:t>Про </a:t>
            </a:r>
            <a:r>
              <a:rPr lang="ru" sz="2000" dirty="0">
                <a:solidFill>
                  <a:schemeClr val="tx1"/>
                </a:solidFill>
                <a:latin typeface="Oswald"/>
                <a:ea typeface="Oswald"/>
                <a:cs typeface="Oswald"/>
                <a:sym typeface="Oswald"/>
              </a:rPr>
              <a:t>конфлікт інтересів такої особи може заявити будь-який інший член відповідного колегіального органу або учасник засідання, якого безпосередньо стосується питання, що розглядається. </a:t>
            </a:r>
            <a:r>
              <a:rPr lang="ru" sz="20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Заява про конфлікт інтересів члена колегіального органу заноситься в протокол засідання колегіального органу.</a:t>
            </a:r>
            <a:endParaRPr sz="20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536387" algn="just">
              <a:buNone/>
            </a:pPr>
            <a:endParaRPr lang="ru" sz="2000" dirty="0" smtClean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536387" algn="just">
              <a:buNone/>
            </a:pPr>
            <a:r>
              <a:rPr lang="ru" sz="20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Якщо неучасть 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особи, яка входить до складу колегіального органу, у прийнятті рішень цим органом призведе до втрати правомочності цього органу, така особа бере участь у прийнятті рішень, але це має здійснюватися під зовнішнім </a:t>
            </a:r>
            <a:r>
              <a:rPr lang="ru" sz="20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контролем. </a:t>
            </a:r>
            <a:r>
              <a:rPr lang="ru" sz="20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Рішення про здійснення зовнішнього контролю приймається відповідним колегіальним органом.</a:t>
            </a:r>
            <a:endParaRPr sz="20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536387" algn="just">
              <a:buClr>
                <a:schemeClr val="dk1"/>
              </a:buClr>
              <a:buSzPts val="1100"/>
              <a:buNone/>
            </a:pPr>
            <a:endParaRPr lang="ru" sz="2000" b="1" dirty="0" smtClean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536387" algn="just">
              <a:buClr>
                <a:schemeClr val="dk1"/>
              </a:buClr>
              <a:buSzPts val="1100"/>
              <a:buNone/>
            </a:pPr>
            <a:r>
              <a:rPr lang="ru" sz="2000" b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У </a:t>
            </a:r>
            <a:r>
              <a:rPr lang="ru" sz="20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ст. 33 Закону передбачені </a:t>
            </a:r>
            <a:r>
              <a:rPr lang="ru" sz="2000" b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різні форми </a:t>
            </a:r>
            <a:r>
              <a:rPr lang="ru" sz="20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зовнішнього </a:t>
            </a:r>
            <a:r>
              <a:rPr lang="ru" sz="2000" b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контролю. У разі виникнення такої ситуаціїї, форма зовнішнього контролю</a:t>
            </a:r>
            <a:r>
              <a:rPr lang="ru-RU" sz="2000" b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і </a:t>
            </a:r>
            <a:r>
              <a:rPr lang="ru-RU" sz="2000" b="1" dirty="0" err="1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визначення</a:t>
            </a:r>
            <a:r>
              <a:rPr lang="ru-RU" sz="2000" b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-RU" sz="20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особи для </a:t>
            </a:r>
            <a:r>
              <a:rPr lang="ru-RU" sz="2000" b="1" dirty="0" err="1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здійснення</a:t>
            </a:r>
            <a:r>
              <a:rPr lang="ru-RU" sz="20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-RU" sz="2000" b="1" dirty="0" err="1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зовнішнього</a:t>
            </a:r>
            <a:r>
              <a:rPr lang="ru-RU" sz="20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контролю,</a:t>
            </a:r>
            <a:r>
              <a:rPr lang="ru" sz="2000" b="1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буде розглядатися  колегіальним органом чи керівником  окремо.</a:t>
            </a:r>
          </a:p>
          <a:p>
            <a:pPr marL="0" indent="536387" algn="just">
              <a:buClr>
                <a:schemeClr val="dk1"/>
              </a:buClr>
              <a:buSzPts val="1100"/>
              <a:buNone/>
            </a:pPr>
            <a:endParaRPr sz="19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14</a:t>
            </a:fld>
            <a:endParaRPr lang="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0"/>
          <p:cNvSpPr txBox="1"/>
          <p:nvPr/>
        </p:nvSpPr>
        <p:spPr>
          <a:xfrm>
            <a:off x="659667" y="5722883"/>
            <a:ext cx="8292662" cy="646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endParaRPr sz="2100" dirty="0">
              <a:solidFill>
                <a:schemeClr val="dk2"/>
              </a:solidFill>
            </a:endParaRPr>
          </a:p>
        </p:txBody>
      </p:sp>
      <p:sp>
        <p:nvSpPr>
          <p:cNvPr id="170" name="Google Shape;170;p30"/>
          <p:cNvSpPr/>
          <p:nvPr/>
        </p:nvSpPr>
        <p:spPr>
          <a:xfrm>
            <a:off x="2026691" y="2702655"/>
            <a:ext cx="968996" cy="66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7260" tIns="107260" rIns="107260" bIns="107260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159" y="5687409"/>
            <a:ext cx="6195848" cy="634561"/>
          </a:xfrm>
        </p:spPr>
        <p:txBody>
          <a:bodyPr>
            <a:normAutofit fontScale="85000" lnSpcReduction="20000"/>
          </a:bodyPr>
          <a:lstStyle/>
          <a:p>
            <a:r>
              <a:rPr lang="uk-UA" sz="4000" b="1" dirty="0" smtClean="0">
                <a:solidFill>
                  <a:srgbClr val="FF0000"/>
                </a:solidFill>
                <a:latin typeface="Oswald" panose="020B0604020202020204" charset="-52"/>
              </a:rPr>
              <a:t>ДЯКУЮ ЗА УВАГУ!</a:t>
            </a:r>
            <a:endParaRPr lang="ru-RU" sz="4000" b="1" dirty="0">
              <a:solidFill>
                <a:srgbClr val="FF0000"/>
              </a:solidFill>
              <a:latin typeface="Oswald" panose="020B0604020202020204" charset="-52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2995687" y="638503"/>
            <a:ext cx="6573982" cy="4926725"/>
          </a:xfrm>
        </p:spPr>
        <p:txBody>
          <a:bodyPr>
            <a:noAutofit/>
          </a:bodyPr>
          <a:lstStyle/>
          <a:p>
            <a:pPr marL="134096" indent="0" algn="just">
              <a:buNone/>
            </a:pPr>
            <a:r>
              <a:rPr lang="uk-UA" sz="2000" b="1" dirty="0" smtClean="0">
                <a:solidFill>
                  <a:srgbClr val="00B050"/>
                </a:solidFill>
                <a:latin typeface="Oswald" panose="020B0604020202020204" charset="-52"/>
              </a:rPr>
              <a:t>Моя взаємодія з вами, як  уповноваженої особи з питань запобігання і протидії корупції, є необхідною </a:t>
            </a:r>
            <a:r>
              <a:rPr lang="uk-UA" sz="2000" b="1" dirty="0">
                <a:solidFill>
                  <a:srgbClr val="00B050"/>
                </a:solidFill>
                <a:latin typeface="Oswald" panose="020B0604020202020204" charset="-52"/>
              </a:rPr>
              <a:t>складовою діяльності </a:t>
            </a:r>
            <a:r>
              <a:rPr lang="uk-UA" sz="2000" b="1" dirty="0">
                <a:latin typeface="Oswald" panose="020B0604020202020204" charset="-52"/>
              </a:rPr>
              <a:t>та допомагає ефективно виконувати завдання із запобігання та </a:t>
            </a:r>
            <a:r>
              <a:rPr lang="uk-UA" sz="2000" b="1" dirty="0" smtClean="0">
                <a:latin typeface="Oswald" panose="020B0604020202020204" charset="-52"/>
              </a:rPr>
              <a:t>виявлення </a:t>
            </a:r>
            <a:r>
              <a:rPr lang="uk-UA" sz="2000" b="1" dirty="0">
                <a:latin typeface="Oswald" panose="020B0604020202020204" charset="-52"/>
              </a:rPr>
              <a:t>корупції. Адже об’єднання зусиль щодо спільного подолання (мінімізації) </a:t>
            </a:r>
            <a:r>
              <a:rPr lang="uk-UA" sz="2000" b="1" dirty="0" smtClean="0">
                <a:latin typeface="Oswald" panose="020B0604020202020204" charset="-52"/>
              </a:rPr>
              <a:t>корупційних складових </a:t>
            </a:r>
            <a:r>
              <a:rPr lang="uk-UA" sz="2000" b="1" dirty="0">
                <a:latin typeface="Oswald" panose="020B0604020202020204" charset="-52"/>
              </a:rPr>
              <a:t>або спільних навчальних та інформаційних заходів може </a:t>
            </a:r>
            <a:r>
              <a:rPr lang="uk-UA" sz="2000" b="1" dirty="0" smtClean="0">
                <a:latin typeface="Oswald" panose="020B0604020202020204" charset="-52"/>
              </a:rPr>
              <a:t>подвоїти позитивний ефект зусиль </a:t>
            </a:r>
            <a:r>
              <a:rPr lang="uk-UA" sz="2000" b="1" dirty="0">
                <a:latin typeface="Oswald" panose="020B0604020202020204" charset="-52"/>
              </a:rPr>
              <a:t>в </a:t>
            </a:r>
            <a:r>
              <a:rPr lang="uk-UA" sz="2000" b="1" dirty="0" smtClean="0">
                <a:latin typeface="Oswald" panose="020B0604020202020204" charset="-52"/>
              </a:rPr>
              <a:t>дотриманні антикорупційного законодавства.  І ректор, і  адміністрація університету, готові вам в цьому допомагати.  </a:t>
            </a:r>
            <a:r>
              <a:rPr lang="uk-UA" sz="2000" b="1" dirty="0" smtClean="0">
                <a:solidFill>
                  <a:srgbClr val="FF0000"/>
                </a:solidFill>
                <a:latin typeface="Oswald" panose="020B0604020202020204" charset="-52"/>
              </a:rPr>
              <a:t>АЛЕ, ВЧИНЕННЯ ДІЙ І ПРИЙНЯТТЯ РІШЕНЬ – ЦЕ ВАША ЗОНА ВІДПОВІДАЛЬНОСТІ</a:t>
            </a:r>
            <a:r>
              <a:rPr lang="uk-UA" sz="2000" b="1" dirty="0" smtClean="0">
                <a:latin typeface="Oswald" panose="020B0604020202020204" charset="-52"/>
              </a:rPr>
              <a:t>. І від ваших намірів буде залежати наша  взаємодія, співпраця і підсумки роботи.</a:t>
            </a:r>
            <a:endParaRPr lang="ru-RU" sz="2000" b="1" dirty="0">
              <a:latin typeface="Oswald" panose="020B0604020202020204" charset="-52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09903" y="2380593"/>
            <a:ext cx="1749973" cy="1192099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tx1"/>
                </a:solidFill>
                <a:latin typeface="Oswald" panose="020B0604020202020204" charset="-52"/>
              </a:rPr>
              <a:t>ГОЛОВНИЙ ВИСНОВОК</a:t>
            </a:r>
            <a:endParaRPr lang="ru-RU" sz="2400" dirty="0">
              <a:solidFill>
                <a:schemeClr val="tx1"/>
              </a:solidFill>
              <a:latin typeface="Oswald" panose="020B0604020202020204" charset="-52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15</a:t>
            </a:fld>
            <a:endParaRPr lang="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37675" y="0"/>
            <a:ext cx="9275825" cy="935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 fontScale="90000"/>
          </a:bodyPr>
          <a:lstStyle/>
          <a:p>
            <a:r>
              <a:rPr lang="ru" sz="2400" b="1" dirty="0">
                <a:latin typeface="Oswald"/>
                <a:ea typeface="Oswald"/>
                <a:cs typeface="Oswald"/>
                <a:sym typeface="Oswald"/>
              </a:rPr>
              <a:t>1.</a:t>
            </a:r>
            <a:r>
              <a:rPr lang="ru" sz="2100" b="1" dirty="0">
                <a:latin typeface="Oswald"/>
                <a:ea typeface="Oswald"/>
                <a:cs typeface="Oswald"/>
                <a:sym typeface="Oswald"/>
              </a:rPr>
              <a:t> ОСОБИ, НА ЯКИХ ПОШИРЮЮТЬСЯ ВИМОГИ ЩОДО ЗАПОБІГАННЯ ТА ВРЕГУЛЮВАННЯ КОНФЛІКТУ ІНТЕРЕСІВ ТА ОБМЕЖЕННЯ ЩОДО ЗАПОБІГАННЯ </a:t>
            </a:r>
            <a:r>
              <a:rPr lang="ru" sz="2100" b="1" dirty="0" smtClean="0">
                <a:latin typeface="Oswald"/>
                <a:ea typeface="Oswald"/>
                <a:cs typeface="Oswald"/>
                <a:sym typeface="Oswald"/>
              </a:rPr>
              <a:t>КОРУПЦІ</a:t>
            </a:r>
            <a:r>
              <a:rPr lang="ru" sz="1900" dirty="0" smtClean="0">
                <a:latin typeface="Oswald"/>
                <a:ea typeface="Oswald"/>
                <a:cs typeface="Oswald"/>
                <a:sym typeface="Oswald"/>
              </a:rPr>
              <a:t>Ї   </a:t>
            </a:r>
            <a:r>
              <a:rPr lang="ru" sz="1900" u="sng" dirty="0">
                <a:solidFill>
                  <a:srgbClr val="980000"/>
                </a:solidFill>
                <a:latin typeface="Oswald"/>
                <a:ea typeface="Oswald"/>
                <a:cs typeface="Oswald"/>
                <a:sym typeface="Oswald"/>
              </a:rPr>
              <a:t>змінено</a:t>
            </a:r>
            <a:endParaRPr sz="1900" u="sng" dirty="0">
              <a:solidFill>
                <a:srgbClr val="980000"/>
              </a:solidFill>
              <a:latin typeface="Oswald"/>
              <a:ea typeface="Oswald"/>
              <a:cs typeface="Oswald"/>
              <a:sym typeface="Oswald"/>
            </a:endParaRPr>
          </a:p>
          <a:p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61" name="Google Shape;61;p14"/>
          <p:cNvGraphicFramePr/>
          <p:nvPr>
            <p:extLst>
              <p:ext uri="{D42A27DB-BD31-4B8C-83A1-F6EECF244321}">
                <p14:modId xmlns:p14="http://schemas.microsoft.com/office/powerpoint/2010/main" val="1149462927"/>
              </p:ext>
            </p:extLst>
          </p:nvPr>
        </p:nvGraphicFramePr>
        <p:xfrm>
          <a:off x="177866" y="840350"/>
          <a:ext cx="9575734" cy="5962220"/>
        </p:xfrm>
        <a:graphic>
          <a:graphicData uri="http://schemas.openxmlformats.org/drawingml/2006/table">
            <a:tbl>
              <a:tblPr>
                <a:noFill/>
                <a:tableStyleId>{E3DE5256-8D7C-4C3B-98FA-622F323BD038}</a:tableStyleId>
              </a:tblPr>
              <a:tblGrid>
                <a:gridCol w="4007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684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544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 dirty="0">
                          <a:solidFill>
                            <a:schemeClr val="accen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Суб’єкти, визначені в ч. 2 ст. 3 Закону</a:t>
                      </a:r>
                      <a:endParaRPr sz="1900" dirty="0">
                        <a:solidFill>
                          <a:schemeClr val="accent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9044" marR="99044" marT="121900" marB="1219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900">
                          <a:solidFill>
                            <a:schemeClr val="accent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Вимоги та обмеження, які на них поширюються</a:t>
                      </a:r>
                      <a:endParaRPr sz="1900">
                        <a:solidFill>
                          <a:schemeClr val="accent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9044" marR="99044" marT="121900" marB="1219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28860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2) особи, які </a:t>
                      </a:r>
                      <a:r>
                        <a:rPr lang="ru" sz="2000" dirty="0" smtClean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прирівнюються </a:t>
                      </a: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до осіб, уповноважених на виконання функцій держави або місцевого </a:t>
                      </a:r>
                      <a:r>
                        <a:rPr lang="ru" sz="2000" dirty="0" smtClean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самоврядування,</a:t>
                      </a:r>
                      <a:r>
                        <a:rPr lang="uk-UA" sz="2000" dirty="0" smtClean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 або посадова особа публічного права</a:t>
                      </a:r>
                      <a:r>
                        <a:rPr lang="ru" sz="2000" dirty="0" smtClean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 </a:t>
                      </a:r>
                      <a:r>
                        <a:rPr lang="ru" sz="2000" b="1" dirty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(ректор </a:t>
                      </a:r>
                      <a:r>
                        <a:rPr lang="ru" sz="2000" b="1" dirty="0" smtClean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університету)</a:t>
                      </a:r>
                      <a:r>
                        <a:rPr lang="ru" sz="2000" dirty="0" smtClean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:</a:t>
                      </a:r>
                      <a:endParaRPr sz="2000" dirty="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в) </a:t>
                      </a:r>
                      <a:r>
                        <a:rPr lang="ru" sz="2000" b="1" dirty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представники </a:t>
                      </a:r>
                      <a:r>
                        <a:rPr lang="ru" sz="2000" dirty="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громадських </a:t>
                      </a:r>
                      <a:r>
                        <a:rPr lang="ru" sz="2000" dirty="0" smtClean="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об’єднань,</a:t>
                      </a:r>
                      <a:r>
                        <a:rPr lang="ru" sz="2000" baseline="0" dirty="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 </a:t>
                      </a:r>
                      <a:r>
                        <a:rPr lang="ru" sz="2000" b="1" dirty="0" smtClean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наукових </a:t>
                      </a:r>
                      <a:r>
                        <a:rPr lang="ru" sz="2000" b="1" dirty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установ</a:t>
                      </a:r>
                      <a:r>
                        <a:rPr lang="ru" sz="2000" dirty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, </a:t>
                      </a:r>
                      <a:r>
                        <a:rPr lang="ru" sz="2000" b="1" dirty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навчальних закладів</a:t>
                      </a:r>
                      <a:r>
                        <a:rPr lang="ru" sz="2000" dirty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, </a:t>
                      </a:r>
                      <a:r>
                        <a:rPr lang="ru" sz="2000" dirty="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експертів відповідної кваліфікації, інші особи, які входять до складу конкурсних та дисциплінарних комісій, утворених відповідно до Закону України «Про державну службу», Закону України «Про службу в органах місцевого самоврядування»…..</a:t>
                      </a:r>
                      <a:endParaRPr sz="2000" dirty="0">
                        <a:solidFill>
                          <a:schemeClr val="dk1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9044" marR="99044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● ст. 22 – обмеження щодо використання</a:t>
                      </a:r>
                      <a:endParaRPr sz="2000" dirty="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службових повноважень чи свого становища;</a:t>
                      </a:r>
                      <a:endParaRPr sz="2000" dirty="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● ст. 23 – обмеження щодо одержання подарунків;</a:t>
                      </a:r>
                      <a:endParaRPr sz="2000" dirty="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● ст. 24 – запобігання одержанню неправомірної вигоди або подарунка та поводження з ними;</a:t>
                      </a:r>
                      <a:endParaRPr sz="2000" dirty="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● </a:t>
                      </a:r>
                      <a:r>
                        <a:rPr lang="ru" sz="2000" dirty="0">
                          <a:solidFill>
                            <a:srgbClr val="FF0000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ст. 28 – вимоги щодо запобігання та врегулювання конфлікту інтересів;</a:t>
                      </a:r>
                      <a:endParaRPr sz="2000" dirty="0">
                        <a:solidFill>
                          <a:srgbClr val="FF0000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● ст. 351 – особливості врегулювання конфлікту інтересів, що виник у діяльності окремих категорій осіб, уповноважених на виконання функцій держави або місцевого самоврядування;</a:t>
                      </a:r>
                      <a:endParaRPr sz="2000" dirty="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● ст. 36 – вимоги щодо запобігання конфлікту інтересів у зв’язку з наявністю в особи підприємств чи корпоративних прав (поширюються лише на осіб, зазначених </a:t>
                      </a:r>
                      <a:r>
                        <a:rPr lang="ru" sz="2000" dirty="0" smtClean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в</a:t>
                      </a:r>
                      <a:r>
                        <a:rPr lang="uk-UA" sz="2000" dirty="0" smtClean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 </a:t>
                      </a:r>
                      <a:r>
                        <a:rPr lang="ru" sz="2000" dirty="0" smtClean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пп</a:t>
                      </a:r>
                      <a:r>
                        <a:rPr lang="ru" sz="2000" dirty="0">
                          <a:latin typeface="Oswald"/>
                          <a:ea typeface="Oswald"/>
                          <a:cs typeface="Oswald"/>
                          <a:sym typeface="Oswald"/>
                        </a:rPr>
                        <a:t>. «а» п. 2 ч. 1 ст. 3 Закону).</a:t>
                      </a:r>
                      <a:endParaRPr sz="2000" dirty="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9044" marR="99044" marT="121900" marB="1219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2</a:t>
            </a:fld>
            <a:endParaRPr lang="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100886" y="203900"/>
            <a:ext cx="9711975" cy="15604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 fontScale="90000"/>
          </a:bodyPr>
          <a:lstStyle/>
          <a:p>
            <a:pPr algn="just"/>
            <a:r>
              <a:rPr lang="ru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Конфлікт інтересів виникає коли приватний інтерес може впливати на об'єктивність та неупередженість під час вчинення особою дії чи прийняття рішень </a:t>
            </a:r>
            <a:r>
              <a:rPr lang="ru" sz="2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(</a:t>
            </a:r>
            <a:r>
              <a:rPr lang="ru" sz="2900" u="sng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Суперечність між приватним інтересом і повноваженнями</a:t>
            </a:r>
            <a:r>
              <a:rPr lang="ru" sz="2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).</a:t>
            </a:r>
            <a:endParaRPr sz="2900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41548" y="1984433"/>
            <a:ext cx="9230650" cy="4873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/>
          <a:p>
            <a:pPr indent="0">
              <a:buNone/>
            </a:pPr>
            <a:r>
              <a:rPr lang="ru" sz="2000" u="sng" dirty="0">
                <a:solidFill>
                  <a:schemeClr val="dk1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ОТЖЕ, КОНФЛІКТ ІНТЕРЕСІВ МАЄ ТАКІ ОЗНАКИ:</a:t>
            </a:r>
            <a:endParaRPr sz="2000" u="sng" dirty="0">
              <a:solidFill>
                <a:schemeClr val="dk1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indent="-394841" algn="just">
              <a:spcBef>
                <a:spcPts val="1408"/>
              </a:spcBef>
              <a:buClr>
                <a:schemeClr val="dk1"/>
              </a:buClr>
              <a:buSzPts val="1700"/>
              <a:buFont typeface="Oswald"/>
              <a:buChar char="-"/>
            </a:pP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в особи </a:t>
            </a:r>
            <a:r>
              <a:rPr lang="ru" sz="20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наявний приватний інтерес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0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(будь-який 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майновий чи немайновий інтерес, у тому числі зумовлений особистими, сімейними, дружніми чи іншими </a:t>
            </a:r>
            <a:r>
              <a:rPr lang="ru" sz="20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стосунками, поза службовими, 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 фізичними чи юридичними особами - ст.1 Закону);</a:t>
            </a:r>
            <a:endParaRPr sz="20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94841" algn="just">
              <a:buClr>
                <a:schemeClr val="dk1"/>
              </a:buClr>
              <a:buSzPts val="1700"/>
              <a:buFont typeface="Oswald"/>
              <a:buChar char="-"/>
            </a:pP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в особи </a:t>
            </a:r>
            <a:r>
              <a:rPr lang="ru" sz="20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наявні службові повноваження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, під час реалізації яких вона може вчиняти дії, прийняти рішення саме з питання, в якому у неї наявний приватний інтерес;</a:t>
            </a:r>
            <a:endParaRPr sz="20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94841" algn="just">
              <a:buClr>
                <a:schemeClr val="dk1"/>
              </a:buClr>
              <a:buSzPts val="1700"/>
              <a:buFont typeface="Oswald"/>
              <a:buChar char="-"/>
            </a:pP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такі службові </a:t>
            </a:r>
            <a:r>
              <a:rPr lang="ru" sz="20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повноваження мають дискреційний характер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0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(тобто </a:t>
            </a: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є такими, коли особа може на власний розсуд обирати з кількох юридично допустимих дій, рішень).</a:t>
            </a:r>
            <a:endParaRPr sz="20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>
              <a:spcBef>
                <a:spcPts val="1408"/>
              </a:spcBef>
              <a:spcAft>
                <a:spcPts val="1408"/>
              </a:spcAft>
              <a:buNone/>
            </a:pPr>
            <a:r>
              <a:rPr lang="ru" sz="22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За відсутності принаймні однієї із складових - приватного інтересу та/або службових повноважень дискреційного характеру - КОНФЛІКТ ІНТЕРЕСІВ НЕ ВИНИКАЄ.</a:t>
            </a:r>
            <a:endParaRPr sz="2200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3</a:t>
            </a:fld>
            <a:endParaRPr lang="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182000" y="4348567"/>
            <a:ext cx="4563975" cy="9104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>
              <a:buSzPts val="891"/>
            </a:pPr>
            <a:r>
              <a:rPr lang="ru" sz="2100" dirty="0">
                <a:latin typeface="Oswald"/>
                <a:ea typeface="Oswald"/>
                <a:cs typeface="Oswald"/>
                <a:sym typeface="Oswald"/>
              </a:rPr>
              <a:t>Експрес-тест на виявлення конфлікту інтересів</a:t>
            </a:r>
            <a:endParaRPr sz="2100"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6887" y="191401"/>
            <a:ext cx="5059113" cy="6269038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/>
        </p:nvSpPr>
        <p:spPr>
          <a:xfrm>
            <a:off x="181999" y="191400"/>
            <a:ext cx="5370626" cy="66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r>
              <a:rPr lang="ru" sz="2400" b="1" dirty="0">
                <a:solidFill>
                  <a:srgbClr val="FF0000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Відрізняють потенційний і реальний КІ</a:t>
            </a:r>
            <a:endParaRPr sz="2400" b="1" dirty="0">
              <a:solidFill>
                <a:srgbClr val="FF0000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1639626" y="5258834"/>
            <a:ext cx="1487525" cy="667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7260" tIns="107260" rIns="107260" bIns="107260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76" name="Google Shape;76;p16"/>
          <p:cNvSpPr txBox="1"/>
          <p:nvPr/>
        </p:nvSpPr>
        <p:spPr>
          <a:xfrm>
            <a:off x="182000" y="859000"/>
            <a:ext cx="5370625" cy="27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r>
              <a:rPr lang="ru" sz="21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ПОТЕНЦІЙНИЙ КІ </a:t>
            </a:r>
            <a:r>
              <a:rPr lang="ru" sz="21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- є приватний інтерес і є </a:t>
            </a:r>
            <a:r>
              <a:rPr lang="ru" sz="2100" u="sng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можливість</a:t>
            </a:r>
            <a:r>
              <a:rPr lang="ru" sz="21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реалізувати службові/представницькі повноваження.</a:t>
            </a:r>
            <a:endParaRPr sz="21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endParaRPr sz="21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r>
              <a:rPr lang="ru" sz="21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РЕАЛЬНИЙ КІ</a:t>
            </a:r>
            <a:r>
              <a:rPr lang="ru" sz="21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- є приватний інтерес і службові/представницькі </a:t>
            </a:r>
            <a:r>
              <a:rPr lang="ru" sz="2100" u="sng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повноваження реалізовані (мають бути реалізовані)</a:t>
            </a:r>
            <a:r>
              <a:rPr lang="ru" sz="21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особою, у зв'язку з чим виникає суперечність.</a:t>
            </a:r>
            <a:endParaRPr sz="21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4</a:t>
            </a:fld>
            <a:endParaRPr lang="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128701" y="105534"/>
            <a:ext cx="9230650" cy="643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 fontScale="90000"/>
          </a:bodyPr>
          <a:lstStyle/>
          <a:p>
            <a:pPr>
              <a:buSzPts val="990"/>
            </a:pPr>
            <a:r>
              <a:rPr lang="ru" sz="22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2.</a:t>
            </a:r>
            <a:r>
              <a:rPr lang="ru" sz="2200" b="1" dirty="0" smtClean="0">
                <a:solidFill>
                  <a:srgbClr val="00B05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2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ОБОВ’ЯЗКИ </a:t>
            </a:r>
            <a:r>
              <a:rPr lang="ru" sz="22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У ЗВ’ЯЗКУ З НАЯВНІСТЮ КОНФЛІКТУ </a:t>
            </a:r>
            <a:r>
              <a:rPr lang="ru" sz="22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ІНТЕРЕСІВ</a:t>
            </a:r>
            <a:br>
              <a:rPr lang="ru" sz="22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22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128700" y="1529634"/>
            <a:ext cx="9777300" cy="531596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spAutoFit/>
          </a:bodyPr>
          <a:lstStyle/>
          <a:p>
            <a:pPr marL="0" indent="0">
              <a:buNone/>
            </a:pPr>
            <a:r>
              <a:rPr lang="ru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2</a:t>
            </a:r>
            <a:r>
              <a:rPr lang="ru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.1</a:t>
            </a:r>
            <a:r>
              <a:rPr lang="ru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 Вживати заходів щодо недопущення виникнення реального та потенційного конфлікту інтересів</a:t>
            </a:r>
            <a:endParaRPr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None/>
            </a:pPr>
            <a:r>
              <a:rPr lang="ru" sz="20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Так, керівник особи, у якої може виникнути конфлікт інтересів, має уникати прийняття рішень або вчинення дій, що можуть створити передумови виникнення конфлікту інтересів у підлеглого.</a:t>
            </a:r>
            <a:endParaRPr sz="20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None/>
            </a:pPr>
            <a:r>
              <a:rPr lang="ru" sz="2000" dirty="0">
                <a:solidFill>
                  <a:srgbClr val="1C4587"/>
                </a:solidFill>
                <a:latin typeface="Oswald"/>
                <a:ea typeface="Oswald"/>
                <a:cs typeface="Oswald"/>
                <a:sym typeface="Oswald"/>
              </a:rPr>
              <a:t>Наприклад, ректор університету прийняв на роботу доньку свого заступника, яка перебуватиме в підпорядкуванні заступника. Надалі ректор  вживатиме заходів щодо врегулювання конфлікту інтересів у свого заступника.</a:t>
            </a:r>
            <a:endParaRPr sz="2000" dirty="0">
              <a:solidFill>
                <a:srgbClr val="1C4587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None/>
            </a:pPr>
            <a:r>
              <a:rPr lang="ru" sz="2000" dirty="0">
                <a:solidFill>
                  <a:srgbClr val="1C4587"/>
                </a:solidFill>
                <a:latin typeface="Oswald"/>
                <a:ea typeface="Oswald"/>
                <a:cs typeface="Oswald"/>
                <a:sym typeface="Oswald"/>
              </a:rPr>
              <a:t>В описаній ситуації дії ректора, а саме: прийняття ректором університету  доньки свого заступника на роботу, може свідчити про порушення вимог п. 1 ч. 1 ст. 28 Закону.</a:t>
            </a:r>
            <a:endParaRPr sz="2000" dirty="0">
              <a:solidFill>
                <a:srgbClr val="1C4587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buNone/>
            </a:pPr>
            <a:r>
              <a:rPr lang="ru" sz="2000" dirty="0">
                <a:solidFill>
                  <a:srgbClr val="1C4587"/>
                </a:solidFill>
                <a:latin typeface="Oswald"/>
                <a:ea typeface="Oswald"/>
                <a:cs typeface="Oswald"/>
                <a:sym typeface="Oswald"/>
              </a:rPr>
              <a:t>Відповідно до ч. 1 ст. 28 Закону особи, зазначені у п.п. 1, 2 ч. 1 ст. 3 Закону, у тому числі </a:t>
            </a:r>
            <a:r>
              <a:rPr lang="ru" sz="20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посадова особа юридичних</a:t>
            </a:r>
            <a:r>
              <a:rPr lang="ru" sz="2000" dirty="0">
                <a:solidFill>
                  <a:srgbClr val="1C4587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0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осіб публічного права (</a:t>
            </a:r>
            <a:r>
              <a:rPr lang="ru" sz="20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ректор</a:t>
            </a:r>
            <a:r>
              <a:rPr lang="ru" sz="20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),</a:t>
            </a:r>
            <a:r>
              <a:rPr lang="ru" sz="2000" dirty="0">
                <a:solidFill>
                  <a:srgbClr val="1C4587"/>
                </a:solidFill>
                <a:latin typeface="Oswald"/>
                <a:ea typeface="Oswald"/>
                <a:cs typeface="Oswald"/>
                <a:sym typeface="Oswald"/>
              </a:rPr>
              <a:t> зобов’язана насамперед </a:t>
            </a:r>
            <a:r>
              <a:rPr lang="ru" sz="20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вживати заходів щодо недопущення виникнення реального або потенційного конфлікту інтересів навіть за умови одночасного прийняття рішення про його врегулювання.</a:t>
            </a:r>
            <a:endParaRPr sz="2000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indent="0">
              <a:spcAft>
                <a:spcPts val="1408"/>
              </a:spcAft>
              <a:buNone/>
            </a:pPr>
            <a:endParaRPr sz="2200" u="sng" dirty="0"/>
          </a:p>
        </p:txBody>
      </p:sp>
      <p:sp>
        <p:nvSpPr>
          <p:cNvPr id="83" name="Google Shape;83;p17"/>
          <p:cNvSpPr txBox="1"/>
          <p:nvPr/>
        </p:nvSpPr>
        <p:spPr>
          <a:xfrm>
            <a:off x="136013" y="749134"/>
            <a:ext cx="9633975" cy="9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algn="just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Особи, зазначені у п.п. 1, 2 ч. 1 ст. 3 Закону, </a:t>
            </a:r>
            <a:r>
              <a:rPr lang="ru" sz="19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 метою 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запобігання та врегулювання конфлікту інтересів зобов’язані </a:t>
            </a:r>
            <a:r>
              <a:rPr lang="ru" sz="1900" b="1" u="sng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вживати 4 основні дії</a:t>
            </a:r>
            <a:r>
              <a:rPr lang="ru" sz="1900" b="1" u="sng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:</a:t>
            </a:r>
            <a:endParaRPr sz="1900" b="1" u="sng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5</a:t>
            </a:fld>
            <a:endParaRPr lang="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154809" y="113933"/>
            <a:ext cx="9632025" cy="8688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>
              <a:lnSpc>
                <a:spcPct val="115000"/>
              </a:lnSpc>
              <a:buSzPts val="990"/>
            </a:pPr>
            <a:r>
              <a:rPr lang="ru" sz="21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2</a:t>
            </a:r>
            <a:r>
              <a:rPr lang="ru" sz="21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.2</a:t>
            </a:r>
            <a:r>
              <a:rPr lang="ru" sz="21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 Повідомляти про наявність реального чи потенційного конфлікту інтересів</a:t>
            </a:r>
            <a:r>
              <a:rPr lang="ru" sz="21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1900" dirty="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100" dirty="0">
                <a:latin typeface="Oswald"/>
                <a:ea typeface="Oswald"/>
                <a:cs typeface="Oswald"/>
                <a:sym typeface="Oswald"/>
              </a:rPr>
              <a:t>  </a:t>
            </a:r>
            <a:r>
              <a:rPr lang="ru" sz="1700" dirty="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1700" u="sng" dirty="0">
                <a:solidFill>
                  <a:srgbClr val="980000"/>
                </a:solidFill>
                <a:latin typeface="Oswald"/>
                <a:ea typeface="Oswald"/>
                <a:cs typeface="Oswald"/>
                <a:sym typeface="Oswald"/>
              </a:rPr>
              <a:t>доповнено</a:t>
            </a:r>
            <a:endParaRPr sz="1700" u="sng" dirty="0">
              <a:solidFill>
                <a:srgbClr val="98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>
              <a:buSzPts val="990"/>
            </a:pPr>
            <a:endParaRPr sz="2900" dirty="0"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123276" y="819807"/>
            <a:ext cx="9509454" cy="941906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marL="0" indent="0" algn="just">
              <a:buClr>
                <a:schemeClr val="dk1"/>
              </a:buClr>
              <a:buSzPts val="1100"/>
              <a:buNone/>
            </a:pPr>
            <a:r>
              <a:rPr lang="ru" sz="20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В окремих випадках у Законі відсутня чітка відповідь на питання про те, </a:t>
            </a:r>
            <a:r>
              <a:rPr lang="ru" sz="2000" b="1" i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кому слід</a:t>
            </a:r>
            <a:r>
              <a:rPr lang="ru" sz="20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000" b="1" i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повідомляти </a:t>
            </a:r>
            <a:r>
              <a:rPr lang="ru" sz="20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про конфлікт </a:t>
            </a:r>
            <a:r>
              <a:rPr lang="ru" sz="2000" b="1" i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інтересів.</a:t>
            </a:r>
            <a:r>
              <a:rPr lang="ru" sz="20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000" b="1" i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Зважаючи </a:t>
            </a:r>
            <a:r>
              <a:rPr lang="ru" sz="20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на те, що конфлікт інтересів має бути врегульований, </a:t>
            </a:r>
            <a:r>
              <a:rPr lang="ru" sz="2000" b="1" i="1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000" b="1" u="sng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рекомендовано</a:t>
            </a:r>
            <a:endParaRPr sz="20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72666" y="2095500"/>
            <a:ext cx="6521450" cy="4762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6</a:t>
            </a:fld>
            <a:endParaRPr lang="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165101" y="127167"/>
            <a:ext cx="9230650" cy="763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/>
          </a:bodyPr>
          <a:lstStyle/>
          <a:p>
            <a:pPr>
              <a:buSzPts val="990"/>
            </a:pPr>
            <a:r>
              <a:rPr lang="ru" sz="2400" b="1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Строки і форма повідомлення про наявність КІ</a:t>
            </a:r>
            <a:endParaRPr sz="2400" b="1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9463" y="717347"/>
            <a:ext cx="6934200" cy="29591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 txBox="1"/>
          <p:nvPr/>
        </p:nvSpPr>
        <p:spPr>
          <a:xfrm>
            <a:off x="220160" y="3849866"/>
            <a:ext cx="9230651" cy="1129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algn="just"/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У Законі не зазначено, у якій саме формі слід повідомляти про конфлікт інтересів. Однак Національне агентство 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рекомендує</a:t>
            </a:r>
            <a:r>
              <a:rPr lang="ru" sz="1900" b="1" i="1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здійснювати повідомлення про реальний/потенційний конфлікт інтересів у письмовій формі з </a:t>
            </a:r>
            <a:r>
              <a:rPr lang="ru" sz="1900" b="1" i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реєстрацією</a:t>
            </a:r>
            <a:r>
              <a:rPr lang="ru" sz="1900" b="1" i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</a:t>
            </a:r>
            <a:endParaRPr sz="1900" b="1" i="1" dirty="0">
              <a:solidFill>
                <a:schemeClr val="accen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220161" y="4979533"/>
            <a:ext cx="9230650" cy="16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ru" sz="22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2</a:t>
            </a:r>
            <a:r>
              <a:rPr lang="ru" sz="22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.3</a:t>
            </a:r>
            <a:r>
              <a:rPr lang="ru" sz="22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 Не вчиняти дій та не приймати рішень в умовах реального конфлікту інтересів. За порушення зазначеного обов’язку передбачено адміністративну відповідальність згідно з ч. 2 ст. 1727 КУпАП.</a:t>
            </a:r>
            <a:endParaRPr sz="22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7</a:t>
            </a:fld>
            <a:endParaRPr lang="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337676" y="185166"/>
            <a:ext cx="9471150" cy="763600"/>
          </a:xfrm>
          <a:prstGeom prst="rect">
            <a:avLst/>
          </a:prstGeom>
        </p:spPr>
        <p:txBody>
          <a:bodyPr spcFirstLastPara="1" wrap="square" lIns="107260" tIns="107260" rIns="107260" bIns="107260" anchor="t" anchorCtr="0">
            <a:normAutofit fontScale="90000"/>
          </a:bodyPr>
          <a:lstStyle/>
          <a:p>
            <a:pPr>
              <a:buSzPct val="55000"/>
            </a:pPr>
            <a:r>
              <a:rPr lang="ru" sz="24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2</a:t>
            </a:r>
            <a:r>
              <a:rPr lang="ru" sz="24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.4</a:t>
            </a:r>
            <a:r>
              <a:rPr lang="ru" sz="24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. Вживати заходів щодо врегулювання реального чи потенційного конфлікту інтересів</a:t>
            </a:r>
            <a:endParaRPr sz="2400" b="1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>
              <a:buSzPct val="61874"/>
            </a:pPr>
            <a:r>
              <a:rPr lang="ru" sz="2100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Безпосередній керівник </a:t>
            </a:r>
            <a:r>
              <a:rPr lang="ru" sz="2100" dirty="0" smtClean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(в </a:t>
            </a:r>
            <a:r>
              <a:rPr lang="ru" sz="2100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нашому випадку ректор університету), до повноважень якого належить звільнення/ініціювання звільнення з посади, зобов’язаний:</a:t>
            </a:r>
            <a:endParaRPr sz="2100" dirty="0">
              <a:solidFill>
                <a:schemeClr val="accen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4" name="Google Shape;104;p20"/>
          <p:cNvSpPr txBox="1"/>
          <p:nvPr/>
        </p:nvSpPr>
        <p:spPr>
          <a:xfrm>
            <a:off x="211551" y="1613931"/>
            <a:ext cx="3685500" cy="48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ru" sz="1800" dirty="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● 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після отримання повідомлення про наявність конфлікту інтересів </a:t>
            </a:r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прийняти рішення щодо врегулювання конфлікту інтересів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у підлеглої особи протягом 2-х робочих днів. Також ректор має повідомити відповідну підлеглу особу про прийняте рішення;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● якщо йому стало відомо про наявність конфлікту інтересів (від інших осіб, </a:t>
            </a:r>
            <a:r>
              <a:rPr lang="ru" sz="19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із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19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повідомлень 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про корупцію, з листів Національного агентства тощо), </a:t>
            </a:r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вжити передбачених Законом заходів для запобігання та врегулювання конфлікту інтересів у підлеглої особи.</a:t>
            </a:r>
            <a:endParaRPr sz="1900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9086" y="2663567"/>
            <a:ext cx="5552625" cy="3638066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0"/>
          <p:cNvSpPr txBox="1"/>
          <p:nvPr/>
        </p:nvSpPr>
        <p:spPr>
          <a:xfrm>
            <a:off x="4270311" y="1601267"/>
            <a:ext cx="5310175" cy="9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r>
              <a:rPr lang="ru" sz="2100" b="1" dirty="0" smtClean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3.Алгоритм </a:t>
            </a:r>
            <a:r>
              <a:rPr lang="ru" sz="2100" b="1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дій у випадку виникнення конфлікту інтересів</a:t>
            </a:r>
            <a:r>
              <a:rPr lang="ru" sz="21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ru" sz="2100" u="sng" dirty="0">
                <a:solidFill>
                  <a:srgbClr val="990000"/>
                </a:solidFill>
                <a:latin typeface="Oswald"/>
                <a:ea typeface="Oswald"/>
                <a:cs typeface="Oswald"/>
                <a:sym typeface="Oswald"/>
              </a:rPr>
              <a:t>доповнено</a:t>
            </a:r>
            <a:endParaRPr sz="2100" u="sng" dirty="0">
              <a:solidFill>
                <a:srgbClr val="99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8</a:t>
            </a:fld>
            <a:endParaRPr lang="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54247" y="1"/>
            <a:ext cx="4104324" cy="6858002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1"/>
          <p:cNvSpPr txBox="1"/>
          <p:nvPr/>
        </p:nvSpPr>
        <p:spPr>
          <a:xfrm>
            <a:off x="132681" y="98000"/>
            <a:ext cx="5758025" cy="1186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ru" sz="2100" b="1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4. ДІЇ ОСОБИ У РАЗІ ІСНУВАННЯ СУМНІВІВ</a:t>
            </a:r>
            <a:endParaRPr sz="2100" b="1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r>
              <a:rPr lang="ru" sz="2100" b="1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ЩОДО НАЯВНОСТІ КОНФЛІКТУ ІНТЕРЕСІВ </a:t>
            </a:r>
            <a:r>
              <a:rPr lang="ru" sz="2100" u="sng">
                <a:solidFill>
                  <a:srgbClr val="980000"/>
                </a:solidFill>
                <a:latin typeface="Oswald"/>
                <a:ea typeface="Oswald"/>
                <a:cs typeface="Oswald"/>
                <a:sym typeface="Oswald"/>
              </a:rPr>
              <a:t>доповнено</a:t>
            </a:r>
            <a:endParaRPr sz="2100" u="sng">
              <a:solidFill>
                <a:srgbClr val="98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13" name="Google Shape;113;p21"/>
          <p:cNvSpPr txBox="1"/>
          <p:nvPr/>
        </p:nvSpPr>
        <p:spPr>
          <a:xfrm>
            <a:off x="132682" y="1284112"/>
            <a:ext cx="5196063" cy="500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7260" tIns="107260" rIns="107260" bIns="107260" anchor="t" anchorCtr="0">
            <a:no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1. Для випадків, коли у особи </a:t>
            </a:r>
            <a:r>
              <a:rPr lang="ru" sz="1900" dirty="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існують сумніви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щодо наявності конфлікту інтересів, Національне агентство підготувало </a:t>
            </a:r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покрокову інструкцію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для вирішення цього питання самостійно.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Крок 1 – визначити, чи поширюються вимоги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щодо запобігання та врегулювання конфлікту інтересів на особу;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Крок 2 – визначити, чи є у особи приватний інтерес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у певній ситуації;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Крок 3 – визначити, чи може особа приймати рішення, вчиняти дії </a:t>
            </a:r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з питання, у якому у неї наявний приватний інтерес;</a:t>
            </a:r>
            <a:endParaRPr sz="19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r>
              <a:rPr lang="ru" sz="1900" dirty="0">
                <a:solidFill>
                  <a:srgbClr val="FF0000"/>
                </a:solidFill>
                <a:latin typeface="Oswald"/>
                <a:ea typeface="Oswald"/>
                <a:cs typeface="Oswald"/>
                <a:sym typeface="Oswald"/>
              </a:rPr>
              <a:t>Крок 4 – визначити, чи є повноваження особи дискреційними.</a:t>
            </a:r>
            <a:endParaRPr sz="1900" dirty="0">
              <a:solidFill>
                <a:srgbClr val="FF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algn="just"/>
            <a:r>
              <a:rPr lang="ru" sz="19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 Якщо повноваження особи не є дискреційними, конфлікт інтересів не </a:t>
            </a:r>
            <a:r>
              <a:rPr lang="ru" sz="1900" dirty="0" smtClean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виникає).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9</a:t>
            </a:fld>
            <a:endParaRPr lang="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1788</Words>
  <Application>Microsoft Office PowerPoint</Application>
  <PresentationFormat>Лист A4 (210x297 мм)</PresentationFormat>
  <Paragraphs>105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Oswald SemiBold</vt:lpstr>
      <vt:lpstr>Oswald</vt:lpstr>
      <vt:lpstr>Simple Light</vt:lpstr>
      <vt:lpstr>КЛЮЧОВІ МОМЕНТИ </vt:lpstr>
      <vt:lpstr>1. ОСОБИ, НА ЯКИХ ПОШИРЮЮТЬСЯ ВИМОГИ ЩОДО ЗАПОБІГАННЯ ТА ВРЕГУЛЮВАННЯ КОНФЛІКТУ ІНТЕРЕСІВ ТА ОБМЕЖЕННЯ ЩОДО ЗАПОБІГАННЯ КОРУПЦІЇ   змінено </vt:lpstr>
      <vt:lpstr>Конфлікт інтересів виникає коли приватний інтерес може впливати на об'єктивність та неупередженість під час вчинення особою дії чи прийняття рішень (Суперечність між приватним інтересом і повноваженнями).</vt:lpstr>
      <vt:lpstr>Експрес-тест на виявлення конфлікту інтересів</vt:lpstr>
      <vt:lpstr>2. ОБОВ’ЯЗКИ У ЗВ’ЯЗКУ З НАЯВНІСТЮ КОНФЛІКТУ ІНТЕРЕСІВ </vt:lpstr>
      <vt:lpstr>2.2. Повідомляти про наявність реального чи потенційного конфлікту інтересів      доповнено </vt:lpstr>
      <vt:lpstr>Строки і форма повідомлення про наявність КІ</vt:lpstr>
      <vt:lpstr>2.4. Вживати заходів щодо врегулювання реального чи потенційного конфлікту інтересів Безпосередній керівник (в нашому випадку ректор університету), до повноважень якого належить звільнення/ініціювання звільнення з посади, зобов’язаний:</vt:lpstr>
      <vt:lpstr>Презентация PowerPoint</vt:lpstr>
      <vt:lpstr>В особи є сумніви щодо наявності конфлікту інтересів</vt:lpstr>
      <vt:lpstr>5. ЗОВНІШНЄ ВРЕГУЛЮВАННЯ КОНФЛІКТУ ІНТЕРЕСІВ</vt:lpstr>
      <vt:lpstr>Презентация PowerPoint</vt:lpstr>
      <vt:lpstr>6. Конфлікт інтересів у діяльності осіб під час роботи в колегіальних органах доповнено</vt:lpstr>
      <vt:lpstr>Презентация PowerPoint</vt:lpstr>
      <vt:lpstr>ГОЛОВНИЙ ВИСНОВОК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КЛЮЧЕВІ МОМЕНТИ</dc:title>
  <dc:creator>Виктория</dc:creator>
  <cp:lastModifiedBy>Виктория</cp:lastModifiedBy>
  <cp:revision>29</cp:revision>
  <cp:lastPrinted>2024-09-12T04:49:00Z</cp:lastPrinted>
  <dcterms:modified xsi:type="dcterms:W3CDTF">2024-09-12T04:55:42Z</dcterms:modified>
</cp:coreProperties>
</file>